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257" r:id="rId5"/>
    <p:sldId id="259" r:id="rId6"/>
    <p:sldId id="261" r:id="rId7"/>
    <p:sldId id="263" r:id="rId8"/>
    <p:sldId id="265" r:id="rId9"/>
    <p:sldId id="267" r:id="rId10"/>
    <p:sldId id="269" r:id="rId11"/>
    <p:sldId id="271" r:id="rId12"/>
    <p:sldId id="273" r:id="rId13"/>
    <p:sldId id="275" r:id="rId14"/>
  </p:sldIdLst>
  <p:sldSz cx="9756775" cy="487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D58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597" y="797605"/>
            <a:ext cx="7317581" cy="1696744"/>
          </a:xfrm>
        </p:spPr>
        <p:txBody>
          <a:bodyPr anchor="b"/>
          <a:lstStyle>
            <a:lvl1pPr algn="ctr">
              <a:defRPr sz="42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597" y="2559782"/>
            <a:ext cx="7317581" cy="1176664"/>
          </a:xfrm>
        </p:spPr>
        <p:txBody>
          <a:bodyPr/>
          <a:lstStyle>
            <a:lvl1pPr marL="0" indent="0" algn="ctr">
              <a:buNone/>
              <a:defRPr sz="1705"/>
            </a:lvl1pPr>
            <a:lvl2pPr marL="324886" indent="0" algn="ctr">
              <a:buNone/>
              <a:defRPr sz="1421"/>
            </a:lvl2pPr>
            <a:lvl3pPr marL="649773" indent="0" algn="ctr">
              <a:buNone/>
              <a:defRPr sz="1279"/>
            </a:lvl3pPr>
            <a:lvl4pPr marL="974659" indent="0" algn="ctr">
              <a:buNone/>
              <a:defRPr sz="1137"/>
            </a:lvl4pPr>
            <a:lvl5pPr marL="1299545" indent="0" algn="ctr">
              <a:buNone/>
              <a:defRPr sz="1137"/>
            </a:lvl5pPr>
            <a:lvl6pPr marL="1624432" indent="0" algn="ctr">
              <a:buNone/>
              <a:defRPr sz="1137"/>
            </a:lvl6pPr>
            <a:lvl7pPr marL="1949318" indent="0" algn="ctr">
              <a:buNone/>
              <a:defRPr sz="1137"/>
            </a:lvl7pPr>
            <a:lvl8pPr marL="2274204" indent="0" algn="ctr">
              <a:buNone/>
              <a:defRPr sz="1137"/>
            </a:lvl8pPr>
            <a:lvl9pPr marL="2599091" indent="0" algn="ctr">
              <a:buNone/>
              <a:defRPr sz="113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2CD-905A-46FB-8A14-CB7E82C619B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D5DA-6FB2-4FEA-86C4-7E54E4B1E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1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2CD-905A-46FB-8A14-CB7E82C619B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D5DA-6FB2-4FEA-86C4-7E54E4B1E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0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2192" y="259475"/>
            <a:ext cx="2103805" cy="41301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778" y="259475"/>
            <a:ext cx="6189454" cy="413017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2CD-905A-46FB-8A14-CB7E82C619B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D5DA-6FB2-4FEA-86C4-7E54E4B1E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6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2CD-905A-46FB-8A14-CB7E82C619B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D5DA-6FB2-4FEA-86C4-7E54E4B1E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6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697" y="1215023"/>
            <a:ext cx="8415218" cy="2027292"/>
          </a:xfrm>
        </p:spPr>
        <p:txBody>
          <a:bodyPr anchor="b"/>
          <a:lstStyle>
            <a:lvl1pPr>
              <a:defRPr sz="42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697" y="3261494"/>
            <a:ext cx="8415218" cy="1066105"/>
          </a:xfrm>
        </p:spPr>
        <p:txBody>
          <a:bodyPr/>
          <a:lstStyle>
            <a:lvl1pPr marL="0" indent="0">
              <a:buNone/>
              <a:defRPr sz="1705">
                <a:solidFill>
                  <a:schemeClr val="tx1">
                    <a:tint val="75000"/>
                  </a:schemeClr>
                </a:solidFill>
              </a:defRPr>
            </a:lvl1pPr>
            <a:lvl2pPr marL="324886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2pPr>
            <a:lvl3pPr marL="649773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3pPr>
            <a:lvl4pPr marL="974659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4pPr>
            <a:lvl5pPr marL="1299545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5pPr>
            <a:lvl6pPr marL="1624432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6pPr>
            <a:lvl7pPr marL="1949318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7pPr>
            <a:lvl8pPr marL="2274204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8pPr>
            <a:lvl9pPr marL="2599091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2CD-905A-46FB-8A14-CB7E82C619B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D5DA-6FB2-4FEA-86C4-7E54E4B1E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2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778" y="1297377"/>
            <a:ext cx="4146629" cy="3092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9368" y="1297377"/>
            <a:ext cx="4146629" cy="3092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2CD-905A-46FB-8A14-CB7E82C619B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D5DA-6FB2-4FEA-86C4-7E54E4B1E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6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9" y="259476"/>
            <a:ext cx="8415218" cy="9420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9" y="1194715"/>
            <a:ext cx="4127573" cy="585512"/>
          </a:xfrm>
        </p:spPr>
        <p:txBody>
          <a:bodyPr anchor="b"/>
          <a:lstStyle>
            <a:lvl1pPr marL="0" indent="0">
              <a:buNone/>
              <a:defRPr sz="1705" b="1"/>
            </a:lvl1pPr>
            <a:lvl2pPr marL="324886" indent="0">
              <a:buNone/>
              <a:defRPr sz="1421" b="1"/>
            </a:lvl2pPr>
            <a:lvl3pPr marL="649773" indent="0">
              <a:buNone/>
              <a:defRPr sz="1279" b="1"/>
            </a:lvl3pPr>
            <a:lvl4pPr marL="974659" indent="0">
              <a:buNone/>
              <a:defRPr sz="1137" b="1"/>
            </a:lvl4pPr>
            <a:lvl5pPr marL="1299545" indent="0">
              <a:buNone/>
              <a:defRPr sz="1137" b="1"/>
            </a:lvl5pPr>
            <a:lvl6pPr marL="1624432" indent="0">
              <a:buNone/>
              <a:defRPr sz="1137" b="1"/>
            </a:lvl6pPr>
            <a:lvl7pPr marL="1949318" indent="0">
              <a:buNone/>
              <a:defRPr sz="1137" b="1"/>
            </a:lvl7pPr>
            <a:lvl8pPr marL="2274204" indent="0">
              <a:buNone/>
              <a:defRPr sz="1137" b="1"/>
            </a:lvl8pPr>
            <a:lvl9pPr marL="2599091" indent="0">
              <a:buNone/>
              <a:defRPr sz="113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49" y="1780227"/>
            <a:ext cx="4127573" cy="26184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9367" y="1194715"/>
            <a:ext cx="4147900" cy="585512"/>
          </a:xfrm>
        </p:spPr>
        <p:txBody>
          <a:bodyPr anchor="b"/>
          <a:lstStyle>
            <a:lvl1pPr marL="0" indent="0">
              <a:buNone/>
              <a:defRPr sz="1705" b="1"/>
            </a:lvl1pPr>
            <a:lvl2pPr marL="324886" indent="0">
              <a:buNone/>
              <a:defRPr sz="1421" b="1"/>
            </a:lvl2pPr>
            <a:lvl3pPr marL="649773" indent="0">
              <a:buNone/>
              <a:defRPr sz="1279" b="1"/>
            </a:lvl3pPr>
            <a:lvl4pPr marL="974659" indent="0">
              <a:buNone/>
              <a:defRPr sz="1137" b="1"/>
            </a:lvl4pPr>
            <a:lvl5pPr marL="1299545" indent="0">
              <a:buNone/>
              <a:defRPr sz="1137" b="1"/>
            </a:lvl5pPr>
            <a:lvl6pPr marL="1624432" indent="0">
              <a:buNone/>
              <a:defRPr sz="1137" b="1"/>
            </a:lvl6pPr>
            <a:lvl7pPr marL="1949318" indent="0">
              <a:buNone/>
              <a:defRPr sz="1137" b="1"/>
            </a:lvl7pPr>
            <a:lvl8pPr marL="2274204" indent="0">
              <a:buNone/>
              <a:defRPr sz="1137" b="1"/>
            </a:lvl8pPr>
            <a:lvl9pPr marL="2599091" indent="0">
              <a:buNone/>
              <a:defRPr sz="113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9367" y="1780227"/>
            <a:ext cx="4147900" cy="26184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2CD-905A-46FB-8A14-CB7E82C619B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D5DA-6FB2-4FEA-86C4-7E54E4B1E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5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2CD-905A-46FB-8A14-CB7E82C619B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D5DA-6FB2-4FEA-86C4-7E54E4B1E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5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2CD-905A-46FB-8A14-CB7E82C619B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D5DA-6FB2-4FEA-86C4-7E54E4B1E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7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9" y="324908"/>
            <a:ext cx="3146814" cy="1137179"/>
          </a:xfrm>
        </p:spPr>
        <p:txBody>
          <a:bodyPr anchor="b"/>
          <a:lstStyle>
            <a:lvl1pPr>
              <a:defRPr sz="22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7900" y="701712"/>
            <a:ext cx="4939367" cy="3463433"/>
          </a:xfrm>
        </p:spPr>
        <p:txBody>
          <a:bodyPr/>
          <a:lstStyle>
            <a:lvl1pPr>
              <a:defRPr sz="2274"/>
            </a:lvl1pPr>
            <a:lvl2pPr>
              <a:defRPr sz="1990"/>
            </a:lvl2pPr>
            <a:lvl3pPr>
              <a:defRPr sz="1705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9" y="1462087"/>
            <a:ext cx="3146814" cy="2708698"/>
          </a:xfrm>
        </p:spPr>
        <p:txBody>
          <a:bodyPr/>
          <a:lstStyle>
            <a:lvl1pPr marL="0" indent="0">
              <a:buNone/>
              <a:defRPr sz="1137"/>
            </a:lvl1pPr>
            <a:lvl2pPr marL="324886" indent="0">
              <a:buNone/>
              <a:defRPr sz="995"/>
            </a:lvl2pPr>
            <a:lvl3pPr marL="649773" indent="0">
              <a:buNone/>
              <a:defRPr sz="853"/>
            </a:lvl3pPr>
            <a:lvl4pPr marL="974659" indent="0">
              <a:buNone/>
              <a:defRPr sz="711"/>
            </a:lvl4pPr>
            <a:lvl5pPr marL="1299545" indent="0">
              <a:buNone/>
              <a:defRPr sz="711"/>
            </a:lvl5pPr>
            <a:lvl6pPr marL="1624432" indent="0">
              <a:buNone/>
              <a:defRPr sz="711"/>
            </a:lvl6pPr>
            <a:lvl7pPr marL="1949318" indent="0">
              <a:buNone/>
              <a:defRPr sz="711"/>
            </a:lvl7pPr>
            <a:lvl8pPr marL="2274204" indent="0">
              <a:buNone/>
              <a:defRPr sz="711"/>
            </a:lvl8pPr>
            <a:lvl9pPr marL="2599091" indent="0">
              <a:buNone/>
              <a:defRPr sz="7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2CD-905A-46FB-8A14-CB7E82C619B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D5DA-6FB2-4FEA-86C4-7E54E4B1E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6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9" y="324908"/>
            <a:ext cx="3146814" cy="1137179"/>
          </a:xfrm>
        </p:spPr>
        <p:txBody>
          <a:bodyPr anchor="b"/>
          <a:lstStyle>
            <a:lvl1pPr>
              <a:defRPr sz="22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7900" y="701712"/>
            <a:ext cx="4939367" cy="3463433"/>
          </a:xfrm>
        </p:spPr>
        <p:txBody>
          <a:bodyPr anchor="t"/>
          <a:lstStyle>
            <a:lvl1pPr marL="0" indent="0">
              <a:buNone/>
              <a:defRPr sz="2274"/>
            </a:lvl1pPr>
            <a:lvl2pPr marL="324886" indent="0">
              <a:buNone/>
              <a:defRPr sz="1990"/>
            </a:lvl2pPr>
            <a:lvl3pPr marL="649773" indent="0">
              <a:buNone/>
              <a:defRPr sz="1705"/>
            </a:lvl3pPr>
            <a:lvl4pPr marL="974659" indent="0">
              <a:buNone/>
              <a:defRPr sz="1421"/>
            </a:lvl4pPr>
            <a:lvl5pPr marL="1299545" indent="0">
              <a:buNone/>
              <a:defRPr sz="1421"/>
            </a:lvl5pPr>
            <a:lvl6pPr marL="1624432" indent="0">
              <a:buNone/>
              <a:defRPr sz="1421"/>
            </a:lvl6pPr>
            <a:lvl7pPr marL="1949318" indent="0">
              <a:buNone/>
              <a:defRPr sz="1421"/>
            </a:lvl7pPr>
            <a:lvl8pPr marL="2274204" indent="0">
              <a:buNone/>
              <a:defRPr sz="1421"/>
            </a:lvl8pPr>
            <a:lvl9pPr marL="2599091" indent="0">
              <a:buNone/>
              <a:defRPr sz="142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9" y="1462087"/>
            <a:ext cx="3146814" cy="2708698"/>
          </a:xfrm>
        </p:spPr>
        <p:txBody>
          <a:bodyPr/>
          <a:lstStyle>
            <a:lvl1pPr marL="0" indent="0">
              <a:buNone/>
              <a:defRPr sz="1137"/>
            </a:lvl1pPr>
            <a:lvl2pPr marL="324886" indent="0">
              <a:buNone/>
              <a:defRPr sz="995"/>
            </a:lvl2pPr>
            <a:lvl3pPr marL="649773" indent="0">
              <a:buNone/>
              <a:defRPr sz="853"/>
            </a:lvl3pPr>
            <a:lvl4pPr marL="974659" indent="0">
              <a:buNone/>
              <a:defRPr sz="711"/>
            </a:lvl4pPr>
            <a:lvl5pPr marL="1299545" indent="0">
              <a:buNone/>
              <a:defRPr sz="711"/>
            </a:lvl5pPr>
            <a:lvl6pPr marL="1624432" indent="0">
              <a:buNone/>
              <a:defRPr sz="711"/>
            </a:lvl6pPr>
            <a:lvl7pPr marL="1949318" indent="0">
              <a:buNone/>
              <a:defRPr sz="711"/>
            </a:lvl7pPr>
            <a:lvl8pPr marL="2274204" indent="0">
              <a:buNone/>
              <a:defRPr sz="711"/>
            </a:lvl8pPr>
            <a:lvl9pPr marL="2599091" indent="0">
              <a:buNone/>
              <a:defRPr sz="7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2CD-905A-46FB-8A14-CB7E82C619B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D5DA-6FB2-4FEA-86C4-7E54E4B1E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4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779" y="259476"/>
            <a:ext cx="8415218" cy="942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779" y="1297377"/>
            <a:ext cx="8415218" cy="3092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778" y="4517129"/>
            <a:ext cx="2195274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752CD-905A-46FB-8A14-CB7E82C619B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1932" y="4517129"/>
            <a:ext cx="3292912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0723" y="4517129"/>
            <a:ext cx="2195274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FD5DA-6FB2-4FEA-86C4-7E54E4B1E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2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9773" rtl="0" eaLnBrk="1" latinLnBrk="0" hangingPunct="1">
        <a:lnSpc>
          <a:spcPct val="90000"/>
        </a:lnSpc>
        <a:spcBef>
          <a:spcPct val="0"/>
        </a:spcBef>
        <a:buNone/>
        <a:defRPr sz="31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443" indent="-162443" algn="l" defTabSz="649773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1990" kern="1200">
          <a:solidFill>
            <a:schemeClr val="tx1"/>
          </a:solidFill>
          <a:latin typeface="+mn-lt"/>
          <a:ea typeface="+mn-ea"/>
          <a:cs typeface="+mn-cs"/>
        </a:defRPr>
      </a:lvl1pPr>
      <a:lvl2pPr marL="487329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2pPr>
      <a:lvl3pPr marL="812216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3pPr>
      <a:lvl4pPr marL="1137102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461988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786875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2111761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436647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761534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1pPr>
      <a:lvl2pPr marL="324886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2pPr>
      <a:lvl3pPr marL="649773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3pPr>
      <a:lvl4pPr marL="974659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299545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624432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1949318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274204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599091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70DE37B-7F44-4318-A56A-3C526C45F122}"/>
              </a:ext>
            </a:extLst>
          </p:cNvPr>
          <p:cNvGrpSpPr/>
          <p:nvPr/>
        </p:nvGrpSpPr>
        <p:grpSpPr>
          <a:xfrm flipH="1">
            <a:off x="8546" y="0"/>
            <a:ext cx="9752381" cy="4876190"/>
            <a:chOff x="2197" y="-77874"/>
            <a:chExt cx="9752381" cy="4876190"/>
          </a:xfrm>
        </p:grpSpPr>
        <p:pic>
          <p:nvPicPr>
            <p:cNvPr id="4" name="Picture 3" descr="A close up of a logo&#10;&#10;Description generated with high confidence">
              <a:extLst>
                <a:ext uri="{FF2B5EF4-FFF2-40B4-BE49-F238E27FC236}">
                  <a16:creationId xmlns:a16="http://schemas.microsoft.com/office/drawing/2014/main" id="{B0F39A64-7900-41F1-9775-DF9F220BF6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7" y="-77874"/>
              <a:ext cx="9752381" cy="487619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49E653D-28D1-40A0-9925-A8D0498214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23343" y="2638411"/>
              <a:ext cx="3507988" cy="2143125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03472C4-2D23-40E8-8A5D-ED95694ECBF7}"/>
              </a:ext>
            </a:extLst>
          </p:cNvPr>
          <p:cNvSpPr txBox="1"/>
          <p:nvPr/>
        </p:nvSpPr>
        <p:spPr>
          <a:xfrm>
            <a:off x="241374" y="301678"/>
            <a:ext cx="30423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Da li kućni ljubimci mogu prenijeti novi koronavirus</a:t>
            </a:r>
            <a:endParaRPr lang="en-US" sz="3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algn="r"/>
            <a:r>
              <a:rPr lang="en-US" sz="30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3000" dirty="0" smtClean="0">
                <a:solidFill>
                  <a:schemeClr val="accent4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30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)?</a:t>
            </a:r>
            <a:endParaRPr lang="en-US" sz="3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E2AE88-CD39-414B-AC9A-4C2B22CC6B12}"/>
              </a:ext>
            </a:extLst>
          </p:cNvPr>
          <p:cNvSpPr txBox="1"/>
          <p:nvPr/>
        </p:nvSpPr>
        <p:spPr>
          <a:xfrm>
            <a:off x="3510642" y="590751"/>
            <a:ext cx="579051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1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Trenutno ne </a:t>
            </a:r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postoje </a:t>
            </a:r>
            <a:r>
              <a:rPr lang="sr-Latn-BA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dokazi da se kućni ljubimci kao što su psi ili mačke mogu zaraziti </a:t>
            </a:r>
            <a:r>
              <a:rPr lang="sr-Latn-BA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novim koronavirusom</a:t>
            </a:r>
            <a:r>
              <a:rPr lang="en-US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. </a:t>
            </a:r>
            <a:endParaRPr lang="bs-Latn-BA" sz="2100" dirty="0" smtClean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endParaRPr lang="en-US" sz="2100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Međutim, uvijek je dobra ideja </a:t>
            </a:r>
            <a:r>
              <a:rPr lang="sr-Latn-BA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oprati ruke sapunom i vodom nakon kontakta sa ljubimcima</a:t>
            </a:r>
            <a:r>
              <a:rPr lang="en-US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.</a:t>
            </a:r>
            <a:r>
              <a:rPr lang="en-US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 </a:t>
            </a:r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Na ovaj način se štitite od raznih poznatih bakterija kao što su E. coli i salmonela koje se prenose između ljubimaca i ljudi</a:t>
            </a:r>
            <a:r>
              <a:rPr lang="en-US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7D3766-4237-40DC-9EE6-398643BDFCA7}"/>
              </a:ext>
            </a:extLst>
          </p:cNvPr>
          <p:cNvSpPr/>
          <p:nvPr/>
        </p:nvSpPr>
        <p:spPr>
          <a:xfrm>
            <a:off x="4397773" y="4147019"/>
            <a:ext cx="5204460" cy="57912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DC193F-FD60-4E43-930C-22D1FE2D0ECF}"/>
              </a:ext>
            </a:extLst>
          </p:cNvPr>
          <p:cNvSpPr txBox="1"/>
          <p:nvPr/>
        </p:nvSpPr>
        <p:spPr>
          <a:xfrm>
            <a:off x="4201969" y="4311134"/>
            <a:ext cx="146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#</a:t>
            </a:r>
            <a:r>
              <a:rPr lang="bs-Latn-BA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endParaRPr lang="en-US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419" y="4251961"/>
            <a:ext cx="2386541" cy="42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725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person&#10;&#10;Description generated with high confidence">
            <a:extLst>
              <a:ext uri="{FF2B5EF4-FFF2-40B4-BE49-F238E27FC236}">
                <a16:creationId xmlns:a16="http://schemas.microsoft.com/office/drawing/2014/main" id="{EEB48F21-E97D-43EC-B229-3184E49CA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7" y="-1283"/>
            <a:ext cx="9752381" cy="48761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8918D3-76F4-42E0-8998-6DB78B97812E}"/>
              </a:ext>
            </a:extLst>
          </p:cNvPr>
          <p:cNvSpPr txBox="1"/>
          <p:nvPr/>
        </p:nvSpPr>
        <p:spPr>
          <a:xfrm>
            <a:off x="142674" y="330330"/>
            <a:ext cx="3963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Da li konzumiranje bijelog luka pomaže u prevenciji zaraze novim koronavirusom</a:t>
            </a:r>
            <a:r>
              <a:rPr lang="en-US" sz="2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 </a:t>
            </a:r>
            <a:endParaRPr lang="bs-Latn-BA" sz="28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r>
              <a:rPr lang="en-US" sz="2800" dirty="0" smtClean="0">
                <a:solidFill>
                  <a:schemeClr val="accent4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2800" dirty="0" smtClean="0">
                <a:solidFill>
                  <a:schemeClr val="accent4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800" dirty="0" smtClean="0">
                <a:solidFill>
                  <a:schemeClr val="accent4"/>
                </a:solidFill>
                <a:latin typeface="Franklin Gothic Demi Cond" panose="020B0706030402020204" pitchFamily="34" charset="0"/>
              </a:rPr>
              <a:t>)</a:t>
            </a:r>
            <a:r>
              <a:rPr lang="en-US" sz="28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?</a:t>
            </a:r>
            <a:endParaRPr lang="en-US" sz="28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B7E3FD-6707-47C7-81BE-FF7AC7E32A57}"/>
              </a:ext>
            </a:extLst>
          </p:cNvPr>
          <p:cNvSpPr txBox="1"/>
          <p:nvPr/>
        </p:nvSpPr>
        <p:spPr>
          <a:xfrm>
            <a:off x="4246679" y="330330"/>
            <a:ext cx="48532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Bijeli luk je zdrav i moguće da sadrži određena antibakterijska svojstva</a:t>
            </a:r>
            <a:r>
              <a:rPr lang="en-US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. </a:t>
            </a:r>
            <a:endParaRPr lang="bs-Latn-BA" sz="21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algn="just"/>
            <a:endParaRPr lang="en-US" sz="21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Međutim, za aktuelnu epidemiju ne postoji dokaz da je konzumiranje bijelog luka zaštitilo ljude od novog koronavirusa </a:t>
            </a:r>
            <a:r>
              <a:rPr lang="en-US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).</a:t>
            </a:r>
            <a:endParaRPr lang="en-US" sz="2100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C493DB-FBF3-4BA8-B1F2-F0240D84BF57}"/>
              </a:ext>
            </a:extLst>
          </p:cNvPr>
          <p:cNvSpPr/>
          <p:nvPr/>
        </p:nvSpPr>
        <p:spPr>
          <a:xfrm>
            <a:off x="4201969" y="4122513"/>
            <a:ext cx="5204460" cy="57912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419" y="4251961"/>
            <a:ext cx="2386541" cy="42505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EDC193F-FD60-4E43-930C-22D1FE2D0ECF}"/>
              </a:ext>
            </a:extLst>
          </p:cNvPr>
          <p:cNvSpPr txBox="1"/>
          <p:nvPr/>
        </p:nvSpPr>
        <p:spPr>
          <a:xfrm>
            <a:off x="4201969" y="4311134"/>
            <a:ext cx="146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#</a:t>
            </a:r>
            <a:r>
              <a:rPr lang="bs-Latn-BA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endParaRPr lang="en-US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0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729322-3072-467D-B7C5-B88107614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7" y="-1283"/>
            <a:ext cx="9752381" cy="48761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A281CD1-CC24-4F5F-ADEE-E6A8F37086B1}"/>
              </a:ext>
            </a:extLst>
          </p:cNvPr>
          <p:cNvSpPr txBox="1"/>
          <p:nvPr/>
        </p:nvSpPr>
        <p:spPr>
          <a:xfrm>
            <a:off x="0" y="101398"/>
            <a:ext cx="44325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Da li </a:t>
            </a:r>
            <a:r>
              <a:rPr lang="sr-Latn-BA" sz="28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korištenje </a:t>
            </a:r>
            <a:r>
              <a:rPr lang="sr-Latn-BA" sz="2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vodice za ispiranje usne šupljine može da zaštiti od zaraze novim koronavirusom </a:t>
            </a:r>
            <a:r>
              <a:rPr lang="en-US" sz="28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2800" dirty="0" smtClean="0">
                <a:solidFill>
                  <a:schemeClr val="accent4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8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)?</a:t>
            </a:r>
            <a:endParaRPr lang="en-US" sz="28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E84EA5-1A99-4D98-964C-016D07A42F9B}"/>
              </a:ext>
            </a:extLst>
          </p:cNvPr>
          <p:cNvSpPr txBox="1"/>
          <p:nvPr/>
        </p:nvSpPr>
        <p:spPr>
          <a:xfrm>
            <a:off x="4328160" y="171142"/>
            <a:ext cx="52044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Ne postoji dokaz da korišćenje vodice za ispiranje usne šupljine štiti od zaraze novim koronavirusom</a:t>
            </a:r>
            <a:r>
              <a:rPr lang="en-US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 (2019-nCoV</a:t>
            </a:r>
            <a:r>
              <a:rPr lang="en-US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).</a:t>
            </a:r>
            <a:endParaRPr lang="bs-Latn-BA" sz="2100" dirty="0" smtClean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endParaRPr lang="en-US" sz="2100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Određene marke vodice za ispiranje mogu na par minuta ukloniti bakterije iz pljuvačke u usnoj šupljini. Međutim, to ne znači da vas mogu zaštititi od zaraze </a:t>
            </a:r>
            <a:r>
              <a:rPr lang="en-US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2019-nCoV.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4E1F55-B551-4292-A180-268903224CB9}"/>
              </a:ext>
            </a:extLst>
          </p:cNvPr>
          <p:cNvSpPr/>
          <p:nvPr/>
        </p:nvSpPr>
        <p:spPr>
          <a:xfrm>
            <a:off x="4328160" y="4198658"/>
            <a:ext cx="5204460" cy="57912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419" y="4251961"/>
            <a:ext cx="2386541" cy="42505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EDC193F-FD60-4E43-930C-22D1FE2D0ECF}"/>
              </a:ext>
            </a:extLst>
          </p:cNvPr>
          <p:cNvSpPr txBox="1"/>
          <p:nvPr/>
        </p:nvSpPr>
        <p:spPr>
          <a:xfrm>
            <a:off x="4201969" y="4311134"/>
            <a:ext cx="146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#</a:t>
            </a:r>
            <a:r>
              <a:rPr lang="bs-Latn-BA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endParaRPr lang="en-US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89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A8A319-4F68-473C-BBDA-B5AD52F62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7" y="-1283"/>
            <a:ext cx="9752381" cy="48761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A6363A-FB13-4643-8223-76650915DD88}"/>
              </a:ext>
            </a:extLst>
          </p:cNvPr>
          <p:cNvSpPr txBox="1"/>
          <p:nvPr/>
        </p:nvSpPr>
        <p:spPr>
          <a:xfrm>
            <a:off x="245512" y="199742"/>
            <a:ext cx="45079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9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Da li redovno ispiranje nosa fiziološkom otopinom pomaže u prevenciji zaraze novim koronavirusom </a:t>
            </a:r>
            <a:r>
              <a:rPr 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2900" dirty="0" smtClean="0">
                <a:solidFill>
                  <a:schemeClr val="accent4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)?</a:t>
            </a:r>
            <a:endParaRPr lang="en-US" sz="29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62C4F6-73DE-488C-9493-8CBFE31AA650}"/>
              </a:ext>
            </a:extLst>
          </p:cNvPr>
          <p:cNvSpPr txBox="1"/>
          <p:nvPr/>
        </p:nvSpPr>
        <p:spPr>
          <a:xfrm>
            <a:off x="4753423" y="293317"/>
            <a:ext cx="475633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Ne postoje dokazi da redovno ispiranje nosa fiziološkom otopinom štiti ljude od zaraze novim koronavirusom </a:t>
            </a:r>
            <a:r>
              <a:rPr lang="en-US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).</a:t>
            </a:r>
            <a:endParaRPr lang="bs-Latn-BA" sz="2100" dirty="0" smtClean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endParaRPr lang="en-US" sz="2100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Postoje ograničeni dokazi da redovno ispiranje nosa fiziološkom otopinom pomaže u bržem oporavku od obične prehlade. Međutim, nije dokazano da redovno ispiranje nosa sprečava respiratorne infekcije.</a:t>
            </a:r>
            <a:endParaRPr lang="en-US" sz="21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4096CB-A613-458C-AADC-322000A52C43}"/>
              </a:ext>
            </a:extLst>
          </p:cNvPr>
          <p:cNvSpPr/>
          <p:nvPr/>
        </p:nvSpPr>
        <p:spPr>
          <a:xfrm>
            <a:off x="4305300" y="4198658"/>
            <a:ext cx="5204460" cy="57912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419" y="4251961"/>
            <a:ext cx="2386541" cy="42505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EDC193F-FD60-4E43-930C-22D1FE2D0ECF}"/>
              </a:ext>
            </a:extLst>
          </p:cNvPr>
          <p:cNvSpPr txBox="1"/>
          <p:nvPr/>
        </p:nvSpPr>
        <p:spPr>
          <a:xfrm>
            <a:off x="4201969" y="4311134"/>
            <a:ext cx="146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#</a:t>
            </a:r>
            <a:r>
              <a:rPr lang="bs-Latn-BA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endParaRPr lang="en-US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916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6E58DD-9D27-4660-B8E6-1A1F7C0BF4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7" y="-1283"/>
            <a:ext cx="9752381" cy="48761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D97B3C-E1A9-47E9-8AD1-8BD408461C0C}"/>
              </a:ext>
            </a:extLst>
          </p:cNvPr>
          <p:cNvSpPr txBox="1"/>
          <p:nvPr/>
        </p:nvSpPr>
        <p:spPr>
          <a:xfrm>
            <a:off x="164728" y="187961"/>
            <a:ext cx="43584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Koliko su djelotvorni termalni skeneri u otkrivanju osoba koje su zaražene novim koronavirusom</a:t>
            </a:r>
            <a:r>
              <a:rPr lang="en-US" sz="2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2800" dirty="0" smtClean="0">
                <a:solidFill>
                  <a:schemeClr val="accent4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8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)?</a:t>
            </a:r>
            <a:endParaRPr lang="en-US" sz="28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01AF9F-3B4F-42F1-88AC-7ABFF9DE3858}"/>
              </a:ext>
            </a:extLst>
          </p:cNvPr>
          <p:cNvSpPr txBox="1"/>
          <p:nvPr/>
        </p:nvSpPr>
        <p:spPr>
          <a:xfrm>
            <a:off x="4668421" y="187961"/>
            <a:ext cx="486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T</a:t>
            </a:r>
            <a:r>
              <a:rPr lang="sr-Latn-BA" sz="20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ermalni skeneri su djelotvorni u otkrivanju osoba koje imaju visoku temperaturu (tj. imaju temperaturu tijela višu od normalne</a:t>
            </a:r>
            <a:r>
              <a:rPr lang="en-US" sz="20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) </a:t>
            </a:r>
            <a:r>
              <a:rPr lang="sr-Latn-BA" sz="20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kao posljedicu zaraze novim koronavirusom</a:t>
            </a:r>
            <a:r>
              <a:rPr lang="en-US" sz="20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 </a:t>
            </a:r>
            <a:r>
              <a:rPr lang="en-US" sz="20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20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0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).</a:t>
            </a:r>
            <a:endParaRPr lang="bs-Latn-BA" sz="2000" dirty="0" smtClean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endParaRPr lang="en-US" sz="2000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Međutim, oni ne mogu otkriti osobe koje su zaražene ali se još uvijek nije razvila groznica. To je zbog toga što je potrebno između 2 i 10 dana da se osobe koje su se zarazile razbole i dobiju visoku temperaturu. </a:t>
            </a:r>
            <a:endParaRPr lang="en-US" sz="2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705280-A4CA-406B-8BF4-F73540BAF3A2}"/>
              </a:ext>
            </a:extLst>
          </p:cNvPr>
          <p:cNvSpPr/>
          <p:nvPr/>
        </p:nvSpPr>
        <p:spPr>
          <a:xfrm>
            <a:off x="4000500" y="4101346"/>
            <a:ext cx="5204460" cy="57912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419" y="4251961"/>
            <a:ext cx="2386541" cy="4250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EDC193F-FD60-4E43-930C-22D1FE2D0ECF}"/>
              </a:ext>
            </a:extLst>
          </p:cNvPr>
          <p:cNvSpPr txBox="1"/>
          <p:nvPr/>
        </p:nvSpPr>
        <p:spPr>
          <a:xfrm>
            <a:off x="4201969" y="4311134"/>
            <a:ext cx="146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#</a:t>
            </a:r>
            <a:r>
              <a:rPr lang="bs-Latn-BA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endParaRPr lang="en-US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8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0B0BDAB-2BD2-49A7-9F8F-C93D108FA5CF}"/>
              </a:ext>
            </a:extLst>
          </p:cNvPr>
          <p:cNvGrpSpPr/>
          <p:nvPr/>
        </p:nvGrpSpPr>
        <p:grpSpPr>
          <a:xfrm flipH="1">
            <a:off x="2197" y="-1283"/>
            <a:ext cx="9752381" cy="4876190"/>
            <a:chOff x="2197" y="-1283"/>
            <a:chExt cx="9752381" cy="4876190"/>
          </a:xfrm>
        </p:grpSpPr>
        <p:pic>
          <p:nvPicPr>
            <p:cNvPr id="4" name="Picture 3" descr="A close up of a logo&#10;&#10;Description generated with high confidence">
              <a:extLst>
                <a:ext uri="{FF2B5EF4-FFF2-40B4-BE49-F238E27FC236}">
                  <a16:creationId xmlns:a16="http://schemas.microsoft.com/office/drawing/2014/main" id="{B0F39A64-7900-41F1-9775-DF9F220BF6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7" y="-1283"/>
              <a:ext cx="9752381" cy="4876190"/>
            </a:xfrm>
            <a:prstGeom prst="rect">
              <a:avLst/>
            </a:prstGeom>
          </p:spPr>
        </p:pic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63FF6CC-970E-4F32-9451-571325945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38024" y="2821886"/>
              <a:ext cx="3832494" cy="2051739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03472C4-2D23-40E8-8A5D-ED95694ECBF7}"/>
              </a:ext>
            </a:extLst>
          </p:cNvPr>
          <p:cNvSpPr txBox="1"/>
          <p:nvPr/>
        </p:nvSpPr>
        <p:spPr>
          <a:xfrm>
            <a:off x="178707" y="223266"/>
            <a:ext cx="32412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D</a:t>
            </a:r>
            <a:r>
              <a:rPr lang="sr-Latn-BA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a li novi koronavirus pogađa starije ljude, ili su i mlađi ljudi prijemčivi</a:t>
            </a: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E2AE88-CD39-414B-AC9A-4C2B22CC6B12}"/>
              </a:ext>
            </a:extLst>
          </p:cNvPr>
          <p:cNvSpPr txBox="1"/>
          <p:nvPr/>
        </p:nvSpPr>
        <p:spPr>
          <a:xfrm>
            <a:off x="3788330" y="365555"/>
            <a:ext cx="5597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0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Novim koronavirusom </a:t>
            </a:r>
            <a:r>
              <a:rPr lang="en-US" sz="20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20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0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) </a:t>
            </a:r>
            <a:r>
              <a:rPr lang="sr-Latn-BA" sz="20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mogu se zaraziti ljudi svih starosnih dobi</a:t>
            </a:r>
            <a:r>
              <a:rPr lang="sr-Latn-BA" sz="20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.</a:t>
            </a:r>
          </a:p>
          <a:p>
            <a:pPr algn="ctr"/>
            <a:endParaRPr lang="en-US" sz="2000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Stariji ljudi, i ljudi sa prethodno narušenim zdravstvenim stanjem (npr. astma, diabetes, bolesti srca) očigledno su ranjiviji na teško oboljevanje od virusa. </a:t>
            </a:r>
            <a:endParaRPr lang="sr-Latn-BA" sz="20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algn="just"/>
            <a:endParaRPr lang="en-US" sz="2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Savjet SZO za ljude svih starosnih dobi je da preduzmu korake za zaštitu od virusa, na primjer, pravilnom higijenom ruku i pravilnom respiratornom higijenom</a:t>
            </a:r>
            <a:r>
              <a:rPr lang="en-US" sz="2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7D3766-4237-40DC-9EE6-398643BDFCA7}"/>
              </a:ext>
            </a:extLst>
          </p:cNvPr>
          <p:cNvSpPr/>
          <p:nvPr/>
        </p:nvSpPr>
        <p:spPr>
          <a:xfrm>
            <a:off x="4283121" y="4106813"/>
            <a:ext cx="5204460" cy="57912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351" y="4255412"/>
            <a:ext cx="2386541" cy="4250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EDC193F-FD60-4E43-930C-22D1FE2D0ECF}"/>
              </a:ext>
            </a:extLst>
          </p:cNvPr>
          <p:cNvSpPr txBox="1"/>
          <p:nvPr/>
        </p:nvSpPr>
        <p:spPr>
          <a:xfrm>
            <a:off x="4201969" y="4311134"/>
            <a:ext cx="146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#</a:t>
            </a:r>
            <a:r>
              <a:rPr lang="bs-Latn-BA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endParaRPr lang="en-US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1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0FD621B-630A-475F-8735-2E95886C2782}"/>
              </a:ext>
            </a:extLst>
          </p:cNvPr>
          <p:cNvGrpSpPr/>
          <p:nvPr/>
        </p:nvGrpSpPr>
        <p:grpSpPr>
          <a:xfrm flipH="1">
            <a:off x="2197" y="-1283"/>
            <a:ext cx="9752381" cy="4876190"/>
            <a:chOff x="2197" y="-1283"/>
            <a:chExt cx="9752381" cy="4876190"/>
          </a:xfrm>
        </p:grpSpPr>
        <p:pic>
          <p:nvPicPr>
            <p:cNvPr id="4" name="Picture 3" descr="A close up of a logo&#10;&#10;Description generated with high confidence">
              <a:extLst>
                <a:ext uri="{FF2B5EF4-FFF2-40B4-BE49-F238E27FC236}">
                  <a16:creationId xmlns:a16="http://schemas.microsoft.com/office/drawing/2014/main" id="{B0F39A64-7900-41F1-9775-DF9F220BF6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7" y="-1283"/>
              <a:ext cx="9752381" cy="4876190"/>
            </a:xfrm>
            <a:prstGeom prst="rect">
              <a:avLst/>
            </a:prstGeom>
          </p:spPr>
        </p:pic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E6CA2878-9987-4971-9728-3C5D898C0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70738" y="3106057"/>
              <a:ext cx="3783840" cy="1608589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AF5768E-385B-4D73-88C6-1DCD44D48B4B}"/>
                </a:ext>
              </a:extLst>
            </p:cNvPr>
            <p:cNvSpPr/>
            <p:nvPr/>
          </p:nvSpPr>
          <p:spPr>
            <a:xfrm>
              <a:off x="8102600" y="2821886"/>
              <a:ext cx="1305266" cy="284171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03472C4-2D23-40E8-8A5D-ED95694ECBF7}"/>
              </a:ext>
            </a:extLst>
          </p:cNvPr>
          <p:cNvSpPr txBox="1"/>
          <p:nvPr/>
        </p:nvSpPr>
        <p:spPr>
          <a:xfrm>
            <a:off x="33531" y="260968"/>
            <a:ext cx="34583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Da li su antibiotici djelotvorni u prevenciji i liječenju novog koronavirusa</a:t>
            </a: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E2AE88-CD39-414B-AC9A-4C2B22CC6B12}"/>
              </a:ext>
            </a:extLst>
          </p:cNvPr>
          <p:cNvSpPr txBox="1"/>
          <p:nvPr/>
        </p:nvSpPr>
        <p:spPr>
          <a:xfrm>
            <a:off x="3786037" y="439071"/>
            <a:ext cx="559791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N</a:t>
            </a:r>
            <a:r>
              <a:rPr lang="sr-Latn-BA" sz="32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e</a:t>
            </a:r>
            <a:r>
              <a:rPr lang="bs-Latn-BA" sz="28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,</a:t>
            </a:r>
          </a:p>
          <a:p>
            <a:pPr algn="ctr"/>
            <a:r>
              <a:rPr lang="en-US" sz="20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 </a:t>
            </a:r>
            <a:r>
              <a:rPr lang="en-US" sz="2000" dirty="0" err="1">
                <a:solidFill>
                  <a:srgbClr val="FFBD58"/>
                </a:solidFill>
                <a:latin typeface="Franklin Gothic Demi Cond" panose="020B0706030402020204" pitchFamily="34" charset="0"/>
              </a:rPr>
              <a:t>antibiot</a:t>
            </a:r>
            <a:r>
              <a:rPr lang="sr-Latn-BA" sz="20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ici ne djeluju na viruse, </a:t>
            </a:r>
            <a:endParaRPr lang="sr-Latn-BA" sz="2000" dirty="0" smtClean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ctr"/>
            <a:r>
              <a:rPr lang="sr-Latn-BA" sz="20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samo </a:t>
            </a:r>
            <a:r>
              <a:rPr lang="sr-Latn-BA" sz="20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na bakterije</a:t>
            </a:r>
            <a:r>
              <a:rPr lang="en-US" sz="25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.</a:t>
            </a:r>
            <a:endParaRPr lang="en-US" sz="2500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3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Novi k</a:t>
            </a:r>
            <a:r>
              <a:rPr lang="en-US" sz="23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oronavirus</a:t>
            </a:r>
            <a:r>
              <a:rPr lang="en-US" sz="23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23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3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) </a:t>
            </a:r>
            <a:r>
              <a:rPr lang="sr-Latn-BA" sz="23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je virus pa se, shodno tome, antibiotici ne bi trebali koristiti za prevenciju ili liječenje.</a:t>
            </a:r>
            <a:r>
              <a:rPr lang="en-US" sz="23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 </a:t>
            </a:r>
          </a:p>
          <a:p>
            <a:pPr algn="just"/>
            <a:r>
              <a:rPr lang="sr-Latn-BA" sz="23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Međutim, ukoliko ste hospitalizovani zbog </a:t>
            </a:r>
            <a:r>
              <a:rPr lang="bs-Latn-BA" sz="23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koronavirusa</a:t>
            </a:r>
            <a:r>
              <a:rPr lang="en-US" sz="23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, </a:t>
            </a:r>
            <a:r>
              <a:rPr lang="sr-Latn-BA" sz="23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moguće je da dobijete antibiotike zbog mogućnosti bakterijske koinfekcije.</a:t>
            </a:r>
            <a:endParaRPr lang="en-US" sz="23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7D3766-4237-40DC-9EE6-398643BDFCA7}"/>
              </a:ext>
            </a:extLst>
          </p:cNvPr>
          <p:cNvSpPr/>
          <p:nvPr/>
        </p:nvSpPr>
        <p:spPr>
          <a:xfrm>
            <a:off x="4358059" y="4176180"/>
            <a:ext cx="5204460" cy="57912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139" y="4253213"/>
            <a:ext cx="2386541" cy="42505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EDC193F-FD60-4E43-930C-22D1FE2D0ECF}"/>
              </a:ext>
            </a:extLst>
          </p:cNvPr>
          <p:cNvSpPr txBox="1"/>
          <p:nvPr/>
        </p:nvSpPr>
        <p:spPr>
          <a:xfrm>
            <a:off x="4201969" y="4311134"/>
            <a:ext cx="146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#</a:t>
            </a:r>
            <a:r>
              <a:rPr lang="bs-Latn-BA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endParaRPr lang="en-US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612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D4542FF8-F9ED-40E4-8455-714D36B14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7" y="-1283"/>
            <a:ext cx="9752381" cy="48761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35AD7D-9E46-44FB-94A2-A57D46968C2B}"/>
              </a:ext>
            </a:extLst>
          </p:cNvPr>
          <p:cNvSpPr txBox="1"/>
          <p:nvPr/>
        </p:nvSpPr>
        <p:spPr>
          <a:xfrm>
            <a:off x="162673" y="258497"/>
            <a:ext cx="32412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Da li postoje posebni lijekovi za prevenciju ili liječenje novog koronavirusa</a:t>
            </a: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EAEC21-E7C3-45C7-940B-87BCB5AB4589}"/>
              </a:ext>
            </a:extLst>
          </p:cNvPr>
          <p:cNvSpPr txBox="1"/>
          <p:nvPr/>
        </p:nvSpPr>
        <p:spPr>
          <a:xfrm>
            <a:off x="3564435" y="223378"/>
            <a:ext cx="59231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Trenutno </a:t>
            </a:r>
            <a:r>
              <a:rPr lang="sr-Latn-BA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ne postoji nijedan određeni lijek koji se preporučuje za prevenciju ili liječenje novog koronavirusa </a:t>
            </a:r>
            <a:r>
              <a:rPr lang="en-US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).</a:t>
            </a:r>
            <a:endParaRPr lang="bs-Latn-BA" sz="2100" dirty="0" smtClean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en-US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 </a:t>
            </a:r>
            <a:endParaRPr lang="en-US" sz="2100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Međutim, osobe zaražene virusom trebalo bi da dobiju odgovarajuću njegu za ublažavanje i saniranje simptoma, a osobe sa teškim oblikom bolesti trebalo bi da dobiju optimalan tretman podrške. </a:t>
            </a:r>
            <a:endParaRPr lang="en-US" sz="21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U toku je ispitivanje posebnih tretmana, koji će biti testirani putem kliničkih ispitivanja. </a:t>
            </a:r>
            <a:endParaRPr lang="en-US" sz="21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SZO pomaže da se ubrza istraživanje i razvoj zajedno sa velikim brojem partnera. </a:t>
            </a:r>
            <a:endParaRPr lang="en-US" sz="21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C29C87-91B3-432F-85B2-998A3E33E350}"/>
              </a:ext>
            </a:extLst>
          </p:cNvPr>
          <p:cNvSpPr/>
          <p:nvPr/>
        </p:nvSpPr>
        <p:spPr>
          <a:xfrm>
            <a:off x="4452018" y="4191049"/>
            <a:ext cx="5204460" cy="57912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248" y="4269405"/>
            <a:ext cx="2386541" cy="4250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EDC193F-FD60-4E43-930C-22D1FE2D0ECF}"/>
              </a:ext>
            </a:extLst>
          </p:cNvPr>
          <p:cNvSpPr txBox="1"/>
          <p:nvPr/>
        </p:nvSpPr>
        <p:spPr>
          <a:xfrm>
            <a:off x="4201969" y="4311134"/>
            <a:ext cx="146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#</a:t>
            </a:r>
            <a:r>
              <a:rPr lang="bs-Latn-BA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endParaRPr lang="en-US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844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E69A4BAB-FA85-4DB6-AA69-0FE028D1F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7" y="-1283"/>
            <a:ext cx="9752381" cy="48761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9753CE-032E-4B3F-9C78-C29D3A849F33}"/>
              </a:ext>
            </a:extLst>
          </p:cNvPr>
          <p:cNvSpPr txBox="1"/>
          <p:nvPr/>
        </p:nvSpPr>
        <p:spPr>
          <a:xfrm>
            <a:off x="220980" y="153374"/>
            <a:ext cx="316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D</a:t>
            </a:r>
            <a:r>
              <a:rPr lang="sr-Latn-BA" sz="32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a li uzimanje </a:t>
            </a:r>
            <a:r>
              <a:rPr lang="sr-Latn-BA" sz="3200" dirty="0">
                <a:solidFill>
                  <a:schemeClr val="accent4"/>
                </a:solidFill>
                <a:latin typeface="Franklin Gothic Demi Cond" panose="020B0706030402020204" pitchFamily="34" charset="0"/>
              </a:rPr>
              <a:t>oseltamivira</a:t>
            </a:r>
            <a:r>
              <a:rPr lang="sr-Latn-BA" sz="32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 može izliječiti novi </a:t>
            </a:r>
            <a:r>
              <a:rPr lang="sr-Latn-BA" sz="3200" dirty="0" smtClean="0">
                <a:solidFill>
                  <a:schemeClr val="accent4"/>
                </a:solidFill>
                <a:latin typeface="Franklin Gothic Demi Cond" panose="020B0706030402020204" pitchFamily="34" charset="0"/>
              </a:rPr>
              <a:t>koronavirus</a:t>
            </a:r>
            <a:r>
              <a:rPr lang="sr-Latn-BA" sz="32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?</a:t>
            </a:r>
            <a:endParaRPr lang="en-US" sz="32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AD2FBF-AC4D-4334-A7F6-FA7F6952911A}"/>
              </a:ext>
            </a:extLst>
          </p:cNvPr>
          <p:cNvSpPr txBox="1"/>
          <p:nvPr/>
        </p:nvSpPr>
        <p:spPr>
          <a:xfrm>
            <a:off x="3887385" y="153374"/>
            <a:ext cx="559791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3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Još uvijek ne postoji dokaz da oseltamivir može isliječiti novi koronavirus </a:t>
            </a:r>
            <a:r>
              <a:rPr lang="en-US" sz="23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23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3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). </a:t>
            </a:r>
            <a:endParaRPr lang="en-US" sz="2300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endParaRPr lang="sr-Latn-BA" sz="23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3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SZ</a:t>
            </a:r>
            <a:r>
              <a:rPr lang="en-US" sz="23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O</a:t>
            </a:r>
            <a:r>
              <a:rPr lang="sr-Latn-BA" sz="23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 ubrzano radi sa istraživačima i doktorima širom svijeta na ispitivanju mogućih tretmana za virus. To podrazumijeva ispitivanje da li postojeći antivirusni lijekovi imaju uticaja na virus. Međutim, ovo je još uvijek u ranoj fazi i nisu date nikakve preporuke</a:t>
            </a:r>
            <a:r>
              <a:rPr lang="en-US" sz="23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13CE92-DA1D-42B2-95F9-6B03068F3329}"/>
              </a:ext>
            </a:extLst>
          </p:cNvPr>
          <p:cNvSpPr/>
          <p:nvPr/>
        </p:nvSpPr>
        <p:spPr>
          <a:xfrm>
            <a:off x="4413271" y="4101346"/>
            <a:ext cx="5204460" cy="57912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419" y="4251961"/>
            <a:ext cx="2386541" cy="42505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EDC193F-FD60-4E43-930C-22D1FE2D0ECF}"/>
              </a:ext>
            </a:extLst>
          </p:cNvPr>
          <p:cNvSpPr txBox="1"/>
          <p:nvPr/>
        </p:nvSpPr>
        <p:spPr>
          <a:xfrm>
            <a:off x="4201969" y="4311134"/>
            <a:ext cx="146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#</a:t>
            </a:r>
            <a:r>
              <a:rPr lang="bs-Latn-BA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endParaRPr lang="en-US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2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144F8E-2A90-4DEB-8FA4-5192C9329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7" y="-1283"/>
            <a:ext cx="9752381" cy="48761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36335DE-15C3-44DB-983C-87A169ABDF23}"/>
              </a:ext>
            </a:extLst>
          </p:cNvPr>
          <p:cNvSpPr txBox="1"/>
          <p:nvPr/>
        </p:nvSpPr>
        <p:spPr>
          <a:xfrm>
            <a:off x="169143" y="111667"/>
            <a:ext cx="386638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D</a:t>
            </a:r>
            <a:r>
              <a:rPr lang="sr-Latn-BA" sz="29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a li postojeće vakcine protiv upale pluća pružaju zaštitu od novog koronavirusa</a:t>
            </a:r>
            <a:r>
              <a:rPr lang="en-US" sz="29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 </a:t>
            </a:r>
            <a:endParaRPr lang="bs-Latn-BA" sz="29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r>
              <a:rPr 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)?</a:t>
            </a:r>
            <a:endParaRPr lang="en-US" sz="29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B2E659-BA42-4EC5-99DF-CD7E1B3BCA46}"/>
              </a:ext>
            </a:extLst>
          </p:cNvPr>
          <p:cNvSpPr txBox="1"/>
          <p:nvPr/>
        </p:nvSpPr>
        <p:spPr>
          <a:xfrm>
            <a:off x="4201969" y="110808"/>
            <a:ext cx="52044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N</a:t>
            </a:r>
            <a:r>
              <a:rPr lang="sr-Latn-BA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e</a:t>
            </a:r>
            <a:r>
              <a:rPr lang="en-US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. </a:t>
            </a:r>
            <a:r>
              <a:rPr lang="sr-Latn-BA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Postojeće </a:t>
            </a:r>
            <a:r>
              <a:rPr lang="sr-Latn-BA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vakcine protiv upale pluća, kao što je vakcina protiv pneumokoka i hemofilus tipa B </a:t>
            </a:r>
            <a:r>
              <a:rPr lang="en-US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(Hib) </a:t>
            </a:r>
            <a:r>
              <a:rPr lang="sr-Latn-BA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ne pružaju zaštitu protiv novog koronavirusa </a:t>
            </a:r>
            <a:r>
              <a:rPr lang="en-US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).</a:t>
            </a:r>
            <a:endParaRPr lang="bs-Latn-BA" sz="2100" dirty="0" smtClean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endParaRPr lang="en-US" sz="2100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Virus je toliko nov i različit da mu treba nova vakcina. Istraživači pokušavaju da razviju vakcinu protiv </a:t>
            </a:r>
            <a:r>
              <a:rPr lang="bs-Latn-BA" sz="21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COVID-19</a:t>
            </a:r>
            <a:r>
              <a:rPr lang="en-US" sz="21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, </a:t>
            </a:r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a SZO im pruža podršku u njihovom radu</a:t>
            </a:r>
            <a:r>
              <a:rPr lang="en-US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.</a:t>
            </a:r>
          </a:p>
          <a:p>
            <a:pPr algn="just"/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Iako vakcine protiv respiratornih bolesti nisu djelotvorne protiv </a:t>
            </a:r>
            <a:r>
              <a:rPr lang="bs-Latn-BA" sz="21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COVID-19</a:t>
            </a:r>
            <a:r>
              <a:rPr lang="en-US" sz="21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, </a:t>
            </a:r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snažno se preporučuje radi zaštite zdravlja</a:t>
            </a:r>
            <a:r>
              <a:rPr lang="en-US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D2A9A0-5F06-4443-BE27-936AF6290FEB}"/>
              </a:ext>
            </a:extLst>
          </p:cNvPr>
          <p:cNvSpPr/>
          <p:nvPr/>
        </p:nvSpPr>
        <p:spPr>
          <a:xfrm>
            <a:off x="4552315" y="4141701"/>
            <a:ext cx="5204460" cy="57912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419" y="4251961"/>
            <a:ext cx="2386541" cy="4250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EDC193F-FD60-4E43-930C-22D1FE2D0ECF}"/>
              </a:ext>
            </a:extLst>
          </p:cNvPr>
          <p:cNvSpPr txBox="1"/>
          <p:nvPr/>
        </p:nvSpPr>
        <p:spPr>
          <a:xfrm>
            <a:off x="4201969" y="4311134"/>
            <a:ext cx="146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#</a:t>
            </a:r>
            <a:r>
              <a:rPr lang="bs-Latn-BA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endParaRPr lang="en-US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753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C6460423-33E1-40C7-AEDD-581F38CBC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7" y="-1283"/>
            <a:ext cx="9752381" cy="48761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DD4EE2-E47A-4CE3-8694-E7835B1020AA}"/>
              </a:ext>
            </a:extLst>
          </p:cNvPr>
          <p:cNvSpPr txBox="1"/>
          <p:nvPr/>
        </p:nvSpPr>
        <p:spPr>
          <a:xfrm>
            <a:off x="69742" y="319522"/>
            <a:ext cx="43724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5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Da li je sigurno primiti pismo ili paket iz Kine</a:t>
            </a:r>
            <a:r>
              <a:rPr lang="en-US" sz="35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DECAF3-10D7-43E0-9AFE-FEC5EC351597}"/>
              </a:ext>
            </a:extLst>
          </p:cNvPr>
          <p:cNvSpPr txBox="1"/>
          <p:nvPr/>
        </p:nvSpPr>
        <p:spPr>
          <a:xfrm>
            <a:off x="4509739" y="332647"/>
            <a:ext cx="455289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Osobe koje dobijaju pakete iz Kine nisu u riziku da se zaraze novim koronavirusom</a:t>
            </a:r>
            <a:r>
              <a:rPr lang="en-US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 </a:t>
            </a:r>
            <a:r>
              <a:rPr lang="en-US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). </a:t>
            </a:r>
            <a:endParaRPr lang="bs-Latn-BA" sz="2100" dirty="0" smtClean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endParaRPr lang="en-US" sz="2100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Na osnovu prethodnih analiza, znamo da koronavirusi ne mogu dugo preživjeti na predmetima, kao što su pisma ili paketi</a:t>
            </a:r>
            <a:r>
              <a:rPr lang="en-US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801282-97DB-4A43-9570-9AB0FD6B2A18}"/>
              </a:ext>
            </a:extLst>
          </p:cNvPr>
          <p:cNvSpPr/>
          <p:nvPr/>
        </p:nvSpPr>
        <p:spPr>
          <a:xfrm>
            <a:off x="4312533" y="4101346"/>
            <a:ext cx="5204460" cy="57912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419" y="4251961"/>
            <a:ext cx="2386541" cy="42505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EDC193F-FD60-4E43-930C-22D1FE2D0ECF}"/>
              </a:ext>
            </a:extLst>
          </p:cNvPr>
          <p:cNvSpPr txBox="1"/>
          <p:nvPr/>
        </p:nvSpPr>
        <p:spPr>
          <a:xfrm>
            <a:off x="4201969" y="4311134"/>
            <a:ext cx="146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#</a:t>
            </a:r>
            <a:r>
              <a:rPr lang="bs-Latn-BA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endParaRPr lang="en-US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47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4FC435-D4BC-4725-9589-3834C6445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7" y="-1283"/>
            <a:ext cx="9752381" cy="48761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071026-6E66-4320-AC5B-B78B7B983699}"/>
              </a:ext>
            </a:extLst>
          </p:cNvPr>
          <p:cNvSpPr txBox="1"/>
          <p:nvPr/>
        </p:nvSpPr>
        <p:spPr>
          <a:xfrm>
            <a:off x="108489" y="224480"/>
            <a:ext cx="41535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D</a:t>
            </a:r>
            <a:r>
              <a:rPr lang="sr-Latn-BA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a li primjena ulja od sezama blokira novi koronavirus </a:t>
            </a:r>
            <a:r>
              <a:rPr lang="en-US" sz="30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30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30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) </a:t>
            </a:r>
            <a:r>
              <a:rPr lang="sr-Latn-BA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da uđe u organizam</a:t>
            </a: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DA4021-F4AD-405C-9399-E86F32B266A2}"/>
              </a:ext>
            </a:extLst>
          </p:cNvPr>
          <p:cNvSpPr txBox="1"/>
          <p:nvPr/>
        </p:nvSpPr>
        <p:spPr>
          <a:xfrm>
            <a:off x="4201969" y="97585"/>
            <a:ext cx="5085627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Ulje od sezama ne može uništiti novi koronavirus </a:t>
            </a:r>
            <a:r>
              <a:rPr lang="en-US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(</a:t>
            </a:r>
            <a:r>
              <a:rPr lang="bs-Latn-BA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). </a:t>
            </a:r>
            <a:endParaRPr lang="en-US" sz="2100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Postoje određena hemijska sredstva za dezinfekciju koja mogu uništiti </a:t>
            </a:r>
            <a:r>
              <a:rPr lang="bs-Latn-BA" sz="21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21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 </a:t>
            </a:r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na površinama.</a:t>
            </a:r>
            <a:r>
              <a:rPr lang="en-US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 </a:t>
            </a:r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To su sredstva za dezinfekciju na bazi varikine/hlora, rastvori etera, 75% etanol, persirćetna kiselina i hloroform. </a:t>
            </a:r>
            <a:endParaRPr lang="en-US" sz="21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Međutim, ona imaju mali ili nikakav uticaj na virus ako ih primjenjujete na koži ili ispod nosa. Čak može biti opasno koristiti ove hemikalije na koži.</a:t>
            </a:r>
            <a:endParaRPr lang="en-US" sz="21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217D73-CCE7-4D5E-8BB7-A5284037B711}"/>
              </a:ext>
            </a:extLst>
          </p:cNvPr>
          <p:cNvSpPr/>
          <p:nvPr/>
        </p:nvSpPr>
        <p:spPr>
          <a:xfrm>
            <a:off x="4201969" y="4127843"/>
            <a:ext cx="5204460" cy="57912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419" y="4251961"/>
            <a:ext cx="2386541" cy="42505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EDC193F-FD60-4E43-930C-22D1FE2D0ECF}"/>
              </a:ext>
            </a:extLst>
          </p:cNvPr>
          <p:cNvSpPr txBox="1"/>
          <p:nvPr/>
        </p:nvSpPr>
        <p:spPr>
          <a:xfrm>
            <a:off x="4201969" y="4311134"/>
            <a:ext cx="146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#</a:t>
            </a:r>
            <a:r>
              <a:rPr lang="bs-Latn-BA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endParaRPr lang="en-US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94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FB6987-1C49-461A-9A6B-7472336EE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7" y="-1283"/>
            <a:ext cx="9752381" cy="48761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8650DE3-9138-4B0F-932C-FF8A37466986}"/>
              </a:ext>
            </a:extLst>
          </p:cNvPr>
          <p:cNvSpPr txBox="1"/>
          <p:nvPr/>
        </p:nvSpPr>
        <p:spPr>
          <a:xfrm>
            <a:off x="132882" y="137466"/>
            <a:ext cx="3834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Da li je dim ili gas iz vatrometa i petardi prevencija protiv</a:t>
            </a: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 </a:t>
            </a:r>
            <a:endParaRPr lang="bs-Latn-BA" sz="30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r>
              <a:rPr lang="bs-Latn-BA" sz="3000" dirty="0" smtClean="0">
                <a:solidFill>
                  <a:schemeClr val="accent4"/>
                </a:solidFill>
                <a:latin typeface="Franklin Gothic Demi Cond" panose="020B0706030402020204" pitchFamily="34" charset="0"/>
              </a:rPr>
              <a:t>SARS-CoV-2</a:t>
            </a:r>
            <a:r>
              <a:rPr lang="en-US" sz="30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?</a:t>
            </a:r>
            <a:endParaRPr lang="en-US" sz="3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CC990B-389B-4CD5-AAC3-91A8A9AB988F}"/>
              </a:ext>
            </a:extLst>
          </p:cNvPr>
          <p:cNvSpPr txBox="1"/>
          <p:nvPr/>
        </p:nvSpPr>
        <p:spPr>
          <a:xfrm>
            <a:off x="3967566" y="252882"/>
            <a:ext cx="549339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Udisanje dima i gasa iz vatrometa ili petardi je opasno i ne može uništiti novi koronavirus </a:t>
            </a:r>
            <a:endParaRPr lang="sr-Latn-BA" sz="2100" dirty="0" smtClean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en-US" sz="2100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(</a:t>
            </a:r>
            <a:r>
              <a:rPr lang="en-US" sz="2100" dirty="0">
                <a:solidFill>
                  <a:srgbClr val="FFBD58"/>
                </a:solidFill>
                <a:latin typeface="Franklin Gothic Demi Cond" panose="020B0706030402020204" pitchFamily="34" charset="0"/>
              </a:rPr>
              <a:t>2019-nCoV). </a:t>
            </a:r>
            <a:endParaRPr lang="bs-Latn-BA" sz="2100" dirty="0" smtClean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endParaRPr lang="en-US" sz="2100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Dim iz vatrometa i petardi sadrži sumpor dioksid, blago toksični gas na koji su neke osobe alergične. On može izazvati iritaciju očiju, nosa, grla i pluća i čak izazvati astmatični napad.</a:t>
            </a:r>
            <a:endParaRPr lang="en-US" sz="21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sr-Latn-BA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Takođe, postoji rizik da se opržite ako se nalazite toliko blizu vatrometa da možete udisati dim koji se stvara</a:t>
            </a:r>
            <a:r>
              <a:rPr lang="en-US" sz="21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CC7D95-1518-4AD8-82D9-68B8CA107E09}"/>
              </a:ext>
            </a:extLst>
          </p:cNvPr>
          <p:cNvSpPr/>
          <p:nvPr/>
        </p:nvSpPr>
        <p:spPr>
          <a:xfrm>
            <a:off x="4335780" y="4101346"/>
            <a:ext cx="5204460" cy="57912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419" y="4251961"/>
            <a:ext cx="2386541" cy="42505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EDC193F-FD60-4E43-930C-22D1FE2D0ECF}"/>
              </a:ext>
            </a:extLst>
          </p:cNvPr>
          <p:cNvSpPr txBox="1"/>
          <p:nvPr/>
        </p:nvSpPr>
        <p:spPr>
          <a:xfrm>
            <a:off x="4201969" y="4311134"/>
            <a:ext cx="146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#</a:t>
            </a:r>
            <a:r>
              <a:rPr lang="bs-Latn-BA" dirty="0" smtClean="0">
                <a:solidFill>
                  <a:srgbClr val="FFBD58"/>
                </a:solidFill>
                <a:latin typeface="Franklin Gothic Demi Cond" panose="020B0706030402020204" pitchFamily="34" charset="0"/>
              </a:rPr>
              <a:t>SARS-CoV-2</a:t>
            </a:r>
            <a:endParaRPr lang="en-US" dirty="0">
              <a:solidFill>
                <a:srgbClr val="FFBD58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093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1001</Words>
  <Application>Microsoft Office PowerPoint</Application>
  <PresentationFormat>Custom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Franklin Gothic Demi Cond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WOERDEN, Simon</dc:creator>
  <cp:lastModifiedBy>Anes Jogunčić</cp:lastModifiedBy>
  <cp:revision>32</cp:revision>
  <dcterms:created xsi:type="dcterms:W3CDTF">2020-02-05T12:45:34Z</dcterms:created>
  <dcterms:modified xsi:type="dcterms:W3CDTF">2020-02-27T08:43:42Z</dcterms:modified>
</cp:coreProperties>
</file>