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  <p:sldId id="275" r:id="rId4"/>
    <p:sldId id="277" r:id="rId5"/>
    <p:sldId id="279" r:id="rId6"/>
    <p:sldId id="281" r:id="rId7"/>
    <p:sldId id="283" r:id="rId8"/>
  </p:sldIdLst>
  <p:sldSz cx="9756775" cy="487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5">
          <p15:clr>
            <a:srgbClr val="A4A3A4"/>
          </p15:clr>
        </p15:guide>
        <p15:guide id="2" pos="30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2FF"/>
    <a:srgbClr val="737373"/>
    <a:srgbClr val="FF5757"/>
    <a:srgbClr val="FF914D"/>
    <a:srgbClr val="1AAB91"/>
    <a:srgbClr val="E56283"/>
    <a:srgbClr val="527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408"/>
      </p:cViewPr>
      <p:guideLst>
        <p:guide orient="horz" pos="1535"/>
        <p:guide pos="30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597" y="797605"/>
            <a:ext cx="7317581" cy="1696744"/>
          </a:xfrm>
        </p:spPr>
        <p:txBody>
          <a:bodyPr anchor="b"/>
          <a:lstStyle>
            <a:lvl1pPr algn="ctr">
              <a:defRPr sz="42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597" y="2559782"/>
            <a:ext cx="7317581" cy="1176664"/>
          </a:xfrm>
        </p:spPr>
        <p:txBody>
          <a:bodyPr/>
          <a:lstStyle>
            <a:lvl1pPr marL="0" indent="0" algn="ctr">
              <a:buNone/>
              <a:defRPr sz="1705"/>
            </a:lvl1pPr>
            <a:lvl2pPr marL="324886" indent="0" algn="ctr">
              <a:buNone/>
              <a:defRPr sz="1421"/>
            </a:lvl2pPr>
            <a:lvl3pPr marL="649773" indent="0" algn="ctr">
              <a:buNone/>
              <a:defRPr sz="1279"/>
            </a:lvl3pPr>
            <a:lvl4pPr marL="974659" indent="0" algn="ctr">
              <a:buNone/>
              <a:defRPr sz="1137"/>
            </a:lvl4pPr>
            <a:lvl5pPr marL="1299545" indent="0" algn="ctr">
              <a:buNone/>
              <a:defRPr sz="1137"/>
            </a:lvl5pPr>
            <a:lvl6pPr marL="1624432" indent="0" algn="ctr">
              <a:buNone/>
              <a:defRPr sz="1137"/>
            </a:lvl6pPr>
            <a:lvl7pPr marL="1949318" indent="0" algn="ctr">
              <a:buNone/>
              <a:defRPr sz="1137"/>
            </a:lvl7pPr>
            <a:lvl8pPr marL="2274204" indent="0" algn="ctr">
              <a:buNone/>
              <a:defRPr sz="1137"/>
            </a:lvl8pPr>
            <a:lvl9pPr marL="2599091" indent="0" algn="ctr">
              <a:buNone/>
              <a:defRPr sz="113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0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4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2192" y="259475"/>
            <a:ext cx="2103805" cy="41301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778" y="259475"/>
            <a:ext cx="6189454" cy="413017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3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97" y="1215023"/>
            <a:ext cx="8415218" cy="2027292"/>
          </a:xfrm>
        </p:spPr>
        <p:txBody>
          <a:bodyPr anchor="b"/>
          <a:lstStyle>
            <a:lvl1pPr>
              <a:defRPr sz="42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697" y="3261494"/>
            <a:ext cx="8415218" cy="1066105"/>
          </a:xfrm>
        </p:spPr>
        <p:txBody>
          <a:bodyPr/>
          <a:lstStyle>
            <a:lvl1pPr marL="0" indent="0">
              <a:buNone/>
              <a:defRPr sz="1705">
                <a:solidFill>
                  <a:schemeClr val="tx1">
                    <a:tint val="75000"/>
                  </a:schemeClr>
                </a:solidFill>
              </a:defRPr>
            </a:lvl1pPr>
            <a:lvl2pPr marL="32488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2pPr>
            <a:lvl3pPr marL="649773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3pPr>
            <a:lvl4pPr marL="974659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29954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62443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1949318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27420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599091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2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778" y="1297377"/>
            <a:ext cx="4146629" cy="3092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9368" y="1297377"/>
            <a:ext cx="4146629" cy="3092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1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9" y="259476"/>
            <a:ext cx="8415218" cy="9420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9" y="1194715"/>
            <a:ext cx="4127573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9" y="1780227"/>
            <a:ext cx="4127573" cy="26184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9367" y="1194715"/>
            <a:ext cx="4147900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9367" y="1780227"/>
            <a:ext cx="4147900" cy="26184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9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6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9" y="324908"/>
            <a:ext cx="3146814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900" y="701712"/>
            <a:ext cx="4939367" cy="3463433"/>
          </a:xfrm>
        </p:spPr>
        <p:txBody>
          <a:bodyPr/>
          <a:lstStyle>
            <a:lvl1pPr>
              <a:defRPr sz="2274"/>
            </a:lvl1pPr>
            <a:lvl2pPr>
              <a:defRPr sz="1990"/>
            </a:lvl2pPr>
            <a:lvl3pPr>
              <a:defRPr sz="1705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9" y="1462087"/>
            <a:ext cx="3146814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6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9" y="324908"/>
            <a:ext cx="3146814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7900" y="701712"/>
            <a:ext cx="4939367" cy="3463433"/>
          </a:xfrm>
        </p:spPr>
        <p:txBody>
          <a:bodyPr anchor="t"/>
          <a:lstStyle>
            <a:lvl1pPr marL="0" indent="0">
              <a:buNone/>
              <a:defRPr sz="2274"/>
            </a:lvl1pPr>
            <a:lvl2pPr marL="324886" indent="0">
              <a:buNone/>
              <a:defRPr sz="1990"/>
            </a:lvl2pPr>
            <a:lvl3pPr marL="649773" indent="0">
              <a:buNone/>
              <a:defRPr sz="1705"/>
            </a:lvl3pPr>
            <a:lvl4pPr marL="974659" indent="0">
              <a:buNone/>
              <a:defRPr sz="1421"/>
            </a:lvl4pPr>
            <a:lvl5pPr marL="1299545" indent="0">
              <a:buNone/>
              <a:defRPr sz="1421"/>
            </a:lvl5pPr>
            <a:lvl6pPr marL="1624432" indent="0">
              <a:buNone/>
              <a:defRPr sz="1421"/>
            </a:lvl6pPr>
            <a:lvl7pPr marL="1949318" indent="0">
              <a:buNone/>
              <a:defRPr sz="1421"/>
            </a:lvl7pPr>
            <a:lvl8pPr marL="2274204" indent="0">
              <a:buNone/>
              <a:defRPr sz="1421"/>
            </a:lvl8pPr>
            <a:lvl9pPr marL="2599091" indent="0">
              <a:buNone/>
              <a:defRPr sz="14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9" y="1462087"/>
            <a:ext cx="3146814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779" y="259476"/>
            <a:ext cx="8415218" cy="942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779" y="1297377"/>
            <a:ext cx="8415218" cy="309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778" y="4517129"/>
            <a:ext cx="2195274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529CB-AE0D-4582-972A-18752FB1221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1932" y="4517129"/>
            <a:ext cx="3292912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0723" y="4517129"/>
            <a:ext cx="2195274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97719-C15D-410B-9DE4-04EF66DE3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9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9773" rtl="0" eaLnBrk="1" latinLnBrk="0" hangingPunct="1">
        <a:lnSpc>
          <a:spcPct val="90000"/>
        </a:lnSpc>
        <a:spcBef>
          <a:spcPct val="0"/>
        </a:spcBef>
        <a:buNone/>
        <a:defRPr sz="3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443" indent="-162443" algn="l" defTabSz="649773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216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137102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461988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786875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2111761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436647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761534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24886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2pPr>
      <a:lvl3pPr marL="649773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3pPr>
      <a:lvl4pPr marL="974659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299545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624432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1949318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274204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599091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A92643-2975-42F9-95F7-4BFF2545D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" y="-1283"/>
            <a:ext cx="9752381" cy="487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B9DBA4-B6F8-47E1-BBF9-7007B1C94237}"/>
              </a:ext>
            </a:extLst>
          </p:cNvPr>
          <p:cNvSpPr txBox="1"/>
          <p:nvPr/>
        </p:nvSpPr>
        <p:spPr>
          <a:xfrm>
            <a:off x="446087" y="396695"/>
            <a:ext cx="886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8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Kao i kod drugih respiratornih bolesti, infekcija virusom </a:t>
            </a:r>
            <a:r>
              <a:rPr lang="bs-Latn-BA" sz="28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SARS-CoV-2</a:t>
            </a:r>
            <a:r>
              <a:rPr lang="en-US" sz="28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 </a:t>
            </a:r>
            <a:r>
              <a:rPr lang="sr-Latn-BA" sz="28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može izazvati blage simptome kao što </a:t>
            </a:r>
            <a:r>
              <a:rPr lang="sr-Latn-BA" sz="28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su:</a:t>
            </a:r>
            <a:r>
              <a:rPr lang="en-US" sz="28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 </a:t>
            </a:r>
            <a:r>
              <a:rPr lang="sr-Latn-BA" sz="28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povišena temperatura, suhi kašalj i malaksalost, te samo u 5% slučajeva curenje nosa i grlobolju. </a:t>
            </a:r>
            <a:endParaRPr lang="sr-Latn-BA" sz="2800" dirty="0" smtClean="0">
              <a:solidFill>
                <a:srgbClr val="239205"/>
              </a:solidFill>
              <a:latin typeface="Franklin Gothic Demi" panose="020B0703020102020204" pitchFamily="34" charset="0"/>
            </a:endParaRPr>
          </a:p>
          <a:p>
            <a:pPr algn="just"/>
            <a:r>
              <a:rPr lang="sr-Latn-BA" sz="28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Kod </a:t>
            </a:r>
            <a:r>
              <a:rPr lang="sr-Latn-BA" sz="28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nekih osoba se mogu pojaviti teži oblici bolesti i može uzrokovati upalu pluća ili poteškoće sa disanjem</a:t>
            </a:r>
            <a:r>
              <a:rPr lang="en-US" sz="28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3EDE62-665F-4C11-AAA2-6E9D2CB12AE7}"/>
              </a:ext>
            </a:extLst>
          </p:cNvPr>
          <p:cNvSpPr txBox="1"/>
          <p:nvPr/>
        </p:nvSpPr>
        <p:spPr>
          <a:xfrm>
            <a:off x="1979063" y="3465993"/>
            <a:ext cx="5798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Koliko je opasan virus </a:t>
            </a:r>
            <a:r>
              <a:rPr lang="en-US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2019-nCoV?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CB1930-941D-4CBA-B1F3-C43D3978D9FB}"/>
              </a:ext>
            </a:extLst>
          </p:cNvPr>
          <p:cNvSpPr/>
          <p:nvPr/>
        </p:nvSpPr>
        <p:spPr>
          <a:xfrm>
            <a:off x="7637769" y="3988586"/>
            <a:ext cx="2013358" cy="830511"/>
          </a:xfrm>
          <a:prstGeom prst="rect">
            <a:avLst/>
          </a:prstGeom>
          <a:solidFill>
            <a:srgbClr val="52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46" y="4249278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9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B68FDE6-5EB3-4A0E-806E-CA7D3E89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" y="-1283"/>
            <a:ext cx="9752381" cy="487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35C8E9-5086-4341-BCF8-EB2E8C99D888}"/>
              </a:ext>
            </a:extLst>
          </p:cNvPr>
          <p:cNvSpPr txBox="1"/>
          <p:nvPr/>
        </p:nvSpPr>
        <p:spPr>
          <a:xfrm>
            <a:off x="467220" y="225663"/>
            <a:ext cx="866408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31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Da</a:t>
            </a:r>
            <a:r>
              <a:rPr lang="en-US" sz="31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, </a:t>
            </a:r>
            <a:r>
              <a:rPr lang="sr-Latn-BA" sz="31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virus </a:t>
            </a:r>
            <a:r>
              <a:rPr lang="sr-Latn-BA" sz="31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izaziva </a:t>
            </a:r>
            <a:r>
              <a:rPr lang="sr-Latn-BA" sz="31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respiratornu bolest i može se prenositi sa čovjeka na čovjeka</a:t>
            </a:r>
            <a:r>
              <a:rPr lang="en-US" sz="31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, </a:t>
            </a:r>
            <a:r>
              <a:rPr lang="sr-Latn-BA" sz="31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obično nakon bliskog kontakta sa zaraženim pacijentom, na primjer, u domaćinstvu, radnom mjestu ili zdravstvenoj ustanovi</a:t>
            </a:r>
            <a:r>
              <a:rPr lang="en-US" sz="31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4F14-ED85-4BD0-84E5-8CFB8F300655}"/>
              </a:ext>
            </a:extLst>
          </p:cNvPr>
          <p:cNvSpPr txBox="1"/>
          <p:nvPr/>
        </p:nvSpPr>
        <p:spPr>
          <a:xfrm>
            <a:off x="1967102" y="2781117"/>
            <a:ext cx="54612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Da li se </a:t>
            </a:r>
            <a:r>
              <a:rPr lang="bs-Latn-BA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koronavirus</a:t>
            </a:r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</a:t>
            </a:r>
            <a:r>
              <a:rPr lang="sr-Latn-BA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prenosi sa čovjeka na čovjeka</a:t>
            </a:r>
            <a:r>
              <a:rPr lang="en-US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265467-0FEC-42FA-A71F-540E9E7F451C}"/>
              </a:ext>
            </a:extLst>
          </p:cNvPr>
          <p:cNvSpPr/>
          <p:nvPr/>
        </p:nvSpPr>
        <p:spPr>
          <a:xfrm>
            <a:off x="7637769" y="3988586"/>
            <a:ext cx="2013358" cy="830511"/>
          </a:xfrm>
          <a:prstGeom prst="rect">
            <a:avLst/>
          </a:prstGeom>
          <a:solidFill>
            <a:srgbClr val="E56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11" y="4302436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3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D6FFBB-A00E-48AA-A3AA-F7564AB28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" y="-1283"/>
            <a:ext cx="9752381" cy="487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2DFADB-2898-46A8-B43E-0A48E071D23C}"/>
              </a:ext>
            </a:extLst>
          </p:cNvPr>
          <p:cNvSpPr txBox="1"/>
          <p:nvPr/>
        </p:nvSpPr>
        <p:spPr>
          <a:xfrm>
            <a:off x="413245" y="260233"/>
            <a:ext cx="893078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3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Rizik od zaraze postoji za osobe koje žive ili putuju u područja u kojima cirkuliše virus </a:t>
            </a:r>
            <a:r>
              <a:rPr lang="bs-Latn-BA" sz="2300" dirty="0" smtClean="0">
                <a:solidFill>
                  <a:srgbClr val="239205"/>
                </a:solidFill>
                <a:latin typeface="Franklin Gothic Demi" panose="020B0703020102020204" pitchFamily="34" charset="0"/>
              </a:rPr>
              <a:t>SARS-CoV-2</a:t>
            </a:r>
            <a:r>
              <a:rPr lang="en-US" sz="2300" dirty="0" smtClean="0">
                <a:solidFill>
                  <a:srgbClr val="239205"/>
                </a:solidFill>
                <a:latin typeface="Franklin Gothic Demi" panose="020B0703020102020204" pitchFamily="34" charset="0"/>
              </a:rPr>
              <a:t>.</a:t>
            </a:r>
            <a:endParaRPr lang="bs-Latn-BA" sz="2300" dirty="0" smtClean="0">
              <a:solidFill>
                <a:srgbClr val="239205"/>
              </a:solidFill>
              <a:latin typeface="Franklin Gothic Demi" panose="020B0703020102020204" pitchFamily="34" charset="0"/>
            </a:endParaRPr>
          </a:p>
          <a:p>
            <a:endParaRPr lang="en-US" sz="2300" dirty="0">
              <a:solidFill>
                <a:srgbClr val="239205"/>
              </a:solidFill>
              <a:latin typeface="Franklin Gothic Demi" panose="020B0703020102020204" pitchFamily="34" charset="0"/>
            </a:endParaRPr>
          </a:p>
          <a:p>
            <a:r>
              <a:rPr lang="sr-Latn-BA" sz="23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Virus </a:t>
            </a:r>
            <a:r>
              <a:rPr lang="bs-Latn-BA" sz="23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SARS-CoV-2</a:t>
            </a:r>
            <a:r>
              <a:rPr lang="en-US" sz="23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 </a:t>
            </a:r>
            <a:r>
              <a:rPr lang="sr-Latn-BA" sz="23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trenutno cirkuliše u Kini gdje je prijavljena većina zaraženih ljudi</a:t>
            </a:r>
            <a:r>
              <a:rPr lang="en-US" sz="23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. </a:t>
            </a:r>
            <a:r>
              <a:rPr lang="sr-Latn-BA" sz="23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Zaraženi iz drugih zemalja su osobe koje su nedavno putovale u Kinu ili koje su živjele ili radile u bliskom okruženju tih putnika, kao što su članovi porodice, radne kolege ili medicinski radnici koji su liječili pacijenta prije nego što su znali da je zaražen virusom</a:t>
            </a:r>
            <a:r>
              <a:rPr lang="en-US" sz="23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 </a:t>
            </a:r>
            <a:r>
              <a:rPr lang="bs-Latn-BA" sz="23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SARS-CoV-2</a:t>
            </a:r>
            <a:r>
              <a:rPr lang="en-US" sz="23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. </a:t>
            </a:r>
            <a:endParaRPr lang="en-US" sz="2300" dirty="0">
              <a:solidFill>
                <a:srgbClr val="7F2B84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D10539-CEA0-4DEB-8B7C-2C96F87058E5}"/>
              </a:ext>
            </a:extLst>
          </p:cNvPr>
          <p:cNvSpPr txBox="1"/>
          <p:nvPr/>
        </p:nvSpPr>
        <p:spPr>
          <a:xfrm>
            <a:off x="2025155" y="3499953"/>
            <a:ext cx="4801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Ko se može zaraziti </a:t>
            </a:r>
            <a:r>
              <a:rPr lang="bs-Latn-BA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koronavirusom</a:t>
            </a:r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? </a:t>
            </a:r>
            <a:endParaRPr lang="en-US" sz="40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D52A4F-1928-495A-9094-FFF5E43DA1E0}"/>
              </a:ext>
            </a:extLst>
          </p:cNvPr>
          <p:cNvSpPr/>
          <p:nvPr/>
        </p:nvSpPr>
        <p:spPr>
          <a:xfrm>
            <a:off x="7637769" y="3988586"/>
            <a:ext cx="2013358" cy="830511"/>
          </a:xfrm>
          <a:prstGeom prst="rect">
            <a:avLst/>
          </a:prstGeom>
          <a:solidFill>
            <a:srgbClr val="1A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5" y="4364462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82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97695946-73D3-4D49-A8DF-6162056B9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" y="-1283"/>
            <a:ext cx="9752381" cy="487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4C7FE2-F0A9-41B3-8E57-ABA7FD76D5F0}"/>
              </a:ext>
            </a:extLst>
          </p:cNvPr>
          <p:cNvSpPr txBox="1"/>
          <p:nvPr/>
        </p:nvSpPr>
        <p:spPr>
          <a:xfrm>
            <a:off x="432295" y="325300"/>
            <a:ext cx="89879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Iako su još uvijek potrebna dodatna saznanja o tome kako virus </a:t>
            </a:r>
            <a:r>
              <a:rPr lang="bs-Latn-BA" sz="30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SARS-CoV-2</a:t>
            </a:r>
            <a:r>
              <a:rPr lang="en-US" sz="30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 </a:t>
            </a:r>
            <a:r>
              <a:rPr lang="sr-Latn-BA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utiče na ljude, izgleda da za</a:t>
            </a:r>
            <a:r>
              <a:rPr lang="en-US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 </a:t>
            </a:r>
            <a:r>
              <a:rPr lang="sr-Latn-BA" sz="30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starije ljude i ljude sa prethodno narušenim zdravstvenim stanjem </a:t>
            </a:r>
            <a:r>
              <a:rPr lang="en-US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(</a:t>
            </a:r>
            <a:r>
              <a:rPr lang="sr-Latn-BA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npr. diabetes i bolesti srca</a:t>
            </a:r>
            <a:r>
              <a:rPr lang="en-US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) </a:t>
            </a:r>
            <a:r>
              <a:rPr lang="sr-Latn-BA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postoji veći rizik od razvoja težih oblika bolesti</a:t>
            </a:r>
            <a:r>
              <a:rPr lang="en-US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98A1D-3254-4B8F-930D-18E9AE06C490}"/>
              </a:ext>
            </a:extLst>
          </p:cNvPr>
          <p:cNvSpPr txBox="1"/>
          <p:nvPr/>
        </p:nvSpPr>
        <p:spPr>
          <a:xfrm>
            <a:off x="2046913" y="2934633"/>
            <a:ext cx="7073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Za koga postoji rizik da će imati teže simptome zaraze </a:t>
            </a:r>
            <a:r>
              <a:rPr lang="bs-Latn-BA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koronavirusom</a:t>
            </a:r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?</a:t>
            </a:r>
            <a:endParaRPr lang="en-US" sz="40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19F480-B7B4-4F97-9953-6DD58E3BA99D}"/>
              </a:ext>
            </a:extLst>
          </p:cNvPr>
          <p:cNvSpPr/>
          <p:nvPr/>
        </p:nvSpPr>
        <p:spPr>
          <a:xfrm>
            <a:off x="7637769" y="4219175"/>
            <a:ext cx="2013358" cy="599922"/>
          </a:xfrm>
          <a:prstGeom prst="rect">
            <a:avLst/>
          </a:prstGeom>
          <a:solidFill>
            <a:srgbClr val="FF91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5" y="4364462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8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A92AA37B-CA55-490D-939F-8CE27826F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" y="-1283"/>
            <a:ext cx="9752381" cy="487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2EC47F-DF54-4514-87C8-472771079358}"/>
              </a:ext>
            </a:extLst>
          </p:cNvPr>
          <p:cNvSpPr txBox="1"/>
          <p:nvPr/>
        </p:nvSpPr>
        <p:spPr>
          <a:xfrm>
            <a:off x="413245" y="266987"/>
            <a:ext cx="88926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3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Novi koronavirus je respiratorni virus koji se </a:t>
            </a:r>
            <a:r>
              <a:rPr lang="sr-Latn-BA" sz="23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prvenstveno prenosi preko kontakta sa zaraženom osobom kapljicama </a:t>
            </a:r>
            <a:r>
              <a:rPr lang="sr-Latn-BA" sz="23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nastalim, na primjer, kašljanjem ili kihanjem zaražene osobe ili kapljicama pljuvačke ili sluzi iz nosa. Važno je da svi održavaju pravilnu respiratornu higijenu. Na primjer, kihanje ili kašljanje u prevoj lakta, ili korišćenje maramice koja se odmah nakon toga baca u zatvorenu kantu za smeće. Vrlo je važno da ljudi redovno peru ruke alkoholnim sredstvom za dezinfekciju ili sapunom i vodom</a:t>
            </a:r>
            <a:r>
              <a:rPr lang="en-US" sz="23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3DD8D0-6014-4C37-BE3E-00EEBB253E6B}"/>
              </a:ext>
            </a:extLst>
          </p:cNvPr>
          <p:cNvSpPr txBox="1"/>
          <p:nvPr/>
        </p:nvSpPr>
        <p:spPr>
          <a:xfrm>
            <a:off x="1969878" y="3448337"/>
            <a:ext cx="406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Kako se prenosi </a:t>
            </a:r>
            <a:r>
              <a:rPr lang="bs-Latn-BA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koronavirus</a:t>
            </a:r>
            <a:r>
              <a:rPr lang="en-US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?</a:t>
            </a:r>
            <a:endParaRPr lang="en-US" sz="40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E3156E-18F3-44CC-B28D-24627578414B}"/>
              </a:ext>
            </a:extLst>
          </p:cNvPr>
          <p:cNvSpPr/>
          <p:nvPr/>
        </p:nvSpPr>
        <p:spPr>
          <a:xfrm>
            <a:off x="7637769" y="3988586"/>
            <a:ext cx="2013358" cy="830511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5" y="4364462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5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BAB9717D-F2D4-4FAA-8623-FC6D9828C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" y="-1283"/>
            <a:ext cx="9752381" cy="487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74D2A5-61C2-4BE6-836D-512F5458CE23}"/>
              </a:ext>
            </a:extLst>
          </p:cNvPr>
          <p:cNvSpPr txBox="1"/>
          <p:nvPr/>
        </p:nvSpPr>
        <p:spPr>
          <a:xfrm>
            <a:off x="455859" y="469783"/>
            <a:ext cx="88450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9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Još uvijek nije poznato koliko dugo virus </a:t>
            </a:r>
            <a:r>
              <a:rPr lang="bs-Latn-BA" sz="29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SARS-CoV-2</a:t>
            </a:r>
            <a:r>
              <a:rPr lang="en-US" sz="29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 </a:t>
            </a:r>
            <a:r>
              <a:rPr lang="sr-Latn-BA" sz="29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može preživjeti na površini</a:t>
            </a:r>
            <a:r>
              <a:rPr lang="en-US" sz="29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, </a:t>
            </a:r>
            <a:r>
              <a:rPr lang="sr-Latn-BA" sz="29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mada</a:t>
            </a:r>
            <a:r>
              <a:rPr lang="en-US" sz="29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 </a:t>
            </a:r>
            <a:r>
              <a:rPr lang="en-US" sz="2900" dirty="0" err="1">
                <a:solidFill>
                  <a:srgbClr val="239205"/>
                </a:solidFill>
                <a:latin typeface="Franklin Gothic Demi" panose="020B0703020102020204" pitchFamily="34" charset="0"/>
              </a:rPr>
              <a:t>prelimina</a:t>
            </a:r>
            <a:r>
              <a:rPr lang="sr-Latn-BA" sz="29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rni podaci ukazuju da je to nekoliko sati</a:t>
            </a:r>
            <a:r>
              <a:rPr lang="en-US" sz="2900" dirty="0" smtClean="0">
                <a:solidFill>
                  <a:srgbClr val="239205"/>
                </a:solidFill>
                <a:latin typeface="Franklin Gothic Demi" panose="020B0703020102020204" pitchFamily="34" charset="0"/>
              </a:rPr>
              <a:t>. </a:t>
            </a:r>
            <a:endParaRPr lang="en-US" sz="2900" dirty="0">
              <a:solidFill>
                <a:srgbClr val="239205"/>
              </a:solidFill>
              <a:latin typeface="Franklin Gothic Demi" panose="020B0703020102020204" pitchFamily="34" charset="0"/>
            </a:endParaRPr>
          </a:p>
          <a:p>
            <a:pPr algn="just"/>
            <a:r>
              <a:rPr lang="sr-Latn-BA" sz="29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Virus se može uništiti jednostavnim dezinfekcijskim sredstvom nakon čega više ne može zaraziti ljude</a:t>
            </a:r>
            <a:r>
              <a:rPr lang="en-US" sz="29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F43D84-36BA-4D11-88A8-EFC11A7F8D70}"/>
              </a:ext>
            </a:extLst>
          </p:cNvPr>
          <p:cNvSpPr txBox="1"/>
          <p:nvPr/>
        </p:nvSpPr>
        <p:spPr>
          <a:xfrm>
            <a:off x="1985455" y="3391223"/>
            <a:ext cx="69966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Koliko dugo </a:t>
            </a:r>
            <a:r>
              <a:rPr lang="bs-Latn-BA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koronavirus </a:t>
            </a:r>
            <a:r>
              <a:rPr lang="sr-Latn-BA" sz="4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može </a:t>
            </a:r>
            <a:r>
              <a:rPr lang="sr-Latn-BA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preživjeti na površini</a:t>
            </a:r>
            <a:r>
              <a:rPr lang="en-US" sz="4000" dirty="0">
                <a:solidFill>
                  <a:schemeClr val="bg1"/>
                </a:solidFill>
                <a:latin typeface="Franklin Gothic Demi" panose="020B0703020102020204" pitchFamily="34" charset="0"/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D277A-12F8-4F84-A376-A779F5807FF6}"/>
              </a:ext>
            </a:extLst>
          </p:cNvPr>
          <p:cNvSpPr/>
          <p:nvPr/>
        </p:nvSpPr>
        <p:spPr>
          <a:xfrm>
            <a:off x="7637769" y="3988586"/>
            <a:ext cx="2013358" cy="830511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350" y="4321302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9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B0BF5-F739-4E76-946F-86D647890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" y="-1283"/>
            <a:ext cx="9752381" cy="487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2AF6F0-0319-4382-A38B-680C96ECC624}"/>
              </a:ext>
            </a:extLst>
          </p:cNvPr>
          <p:cNvSpPr txBox="1"/>
          <p:nvPr/>
        </p:nvSpPr>
        <p:spPr>
          <a:xfrm>
            <a:off x="367542" y="300430"/>
            <a:ext cx="9100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Prema najnovijim izvještajima</a:t>
            </a:r>
            <a:r>
              <a:rPr lang="en-US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, </a:t>
            </a:r>
            <a:r>
              <a:rPr lang="sr-Latn-BA" sz="30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osobe koje su se zarazile </a:t>
            </a:r>
            <a:r>
              <a:rPr lang="bs-Latn-BA" sz="3000" dirty="0" smtClean="0">
                <a:solidFill>
                  <a:srgbClr val="239205"/>
                </a:solidFill>
                <a:latin typeface="Franklin Gothic Demi" panose="020B0703020102020204" pitchFamily="34" charset="0"/>
              </a:rPr>
              <a:t>koronavirusom </a:t>
            </a:r>
            <a:r>
              <a:rPr lang="en-US" sz="3000" dirty="0" smtClean="0">
                <a:solidFill>
                  <a:srgbClr val="239205"/>
                </a:solidFill>
                <a:latin typeface="Franklin Gothic Demi" panose="020B0703020102020204" pitchFamily="34" charset="0"/>
              </a:rPr>
              <a:t>m</a:t>
            </a:r>
            <a:r>
              <a:rPr lang="sr-Latn-BA" sz="30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ogu prenositi infekciju prije nego što se pojave značajni simptomi. </a:t>
            </a:r>
            <a:r>
              <a:rPr lang="sr-Latn-BA" sz="3000" dirty="0" smtClean="0">
                <a:solidFill>
                  <a:srgbClr val="7F2B84"/>
                </a:solidFill>
                <a:latin typeface="Franklin Gothic Demi" panose="020B0703020102020204" pitchFamily="34" charset="0"/>
              </a:rPr>
              <a:t>Međutim</a:t>
            </a:r>
            <a:r>
              <a:rPr lang="sr-Latn-BA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, na osnovu trenutno dostupnih podataka</a:t>
            </a:r>
            <a:r>
              <a:rPr lang="en-US" sz="3000" dirty="0">
                <a:solidFill>
                  <a:srgbClr val="7F2B84"/>
                </a:solidFill>
                <a:latin typeface="Franklin Gothic Demi" panose="020B0703020102020204" pitchFamily="34" charset="0"/>
              </a:rPr>
              <a:t>, </a:t>
            </a:r>
            <a:r>
              <a:rPr lang="sr-Latn-BA" sz="30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osobe koje imaju simptome predstavljaju najznačajniji izvor širenja virusa</a:t>
            </a:r>
            <a:r>
              <a:rPr lang="en-US" sz="3000" dirty="0">
                <a:solidFill>
                  <a:srgbClr val="239205"/>
                </a:solidFill>
                <a:latin typeface="Franklin Gothic Demi" panose="020B07030201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7FBC1A-5492-4CBB-AB49-7D0A474E7DE0}"/>
              </a:ext>
            </a:extLst>
          </p:cNvPr>
          <p:cNvSpPr txBox="1"/>
          <p:nvPr/>
        </p:nvSpPr>
        <p:spPr>
          <a:xfrm>
            <a:off x="1943798" y="3211673"/>
            <a:ext cx="740022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>
                <a:solidFill>
                  <a:schemeClr val="bg1"/>
                </a:solidFill>
                <a:latin typeface="Franklin Gothic Demi" panose="020B0703020102020204" pitchFamily="34" charset="0"/>
              </a:rPr>
              <a:t>Da li se </a:t>
            </a:r>
            <a:r>
              <a:rPr lang="bs-Latn-BA" sz="32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koronavirus </a:t>
            </a:r>
            <a:r>
              <a:rPr lang="sr-Latn-BA" sz="32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može </a:t>
            </a:r>
            <a:r>
              <a:rPr lang="sr-Latn-BA" sz="3200" dirty="0">
                <a:solidFill>
                  <a:schemeClr val="bg1"/>
                </a:solidFill>
                <a:latin typeface="Franklin Gothic Demi" panose="020B0703020102020204" pitchFamily="34" charset="0"/>
              </a:rPr>
              <a:t>dobiti od osobe koja ne pokazuje nikakve simptome</a:t>
            </a:r>
            <a:r>
              <a:rPr lang="en-US" sz="3200" dirty="0">
                <a:solidFill>
                  <a:schemeClr val="bg1"/>
                </a:solidFill>
                <a:latin typeface="Franklin Gothic Demi" panose="020B0703020102020204" pitchFamily="34" charset="0"/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DB155B-BDF1-47F2-90C4-2E6C29E3D805}"/>
              </a:ext>
            </a:extLst>
          </p:cNvPr>
          <p:cNvSpPr/>
          <p:nvPr/>
        </p:nvSpPr>
        <p:spPr>
          <a:xfrm>
            <a:off x="7765015" y="4247750"/>
            <a:ext cx="1886112" cy="599922"/>
          </a:xfrm>
          <a:prstGeom prst="rect">
            <a:avLst/>
          </a:prstGeom>
          <a:solidFill>
            <a:srgbClr val="8C5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350" y="4321302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2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441</Words>
  <Application>Microsoft Office PowerPoint</Application>
  <PresentationFormat>Custom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Demi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WOERDEN, Simon</dc:creator>
  <cp:lastModifiedBy>Anes Jogunčić</cp:lastModifiedBy>
  <cp:revision>11</cp:revision>
  <dcterms:created xsi:type="dcterms:W3CDTF">2020-02-05T13:40:30Z</dcterms:created>
  <dcterms:modified xsi:type="dcterms:W3CDTF">2020-02-27T08:14:48Z</dcterms:modified>
</cp:coreProperties>
</file>